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7"/>
  </p:notesMasterIdLst>
  <p:sldIdLst>
    <p:sldId id="256" r:id="rId2"/>
    <p:sldId id="257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316" r:id="rId18"/>
    <p:sldId id="273" r:id="rId19"/>
    <p:sldId id="274" r:id="rId20"/>
    <p:sldId id="275" r:id="rId21"/>
    <p:sldId id="276" r:id="rId22"/>
    <p:sldId id="277" r:id="rId23"/>
    <p:sldId id="278" r:id="rId24"/>
    <p:sldId id="288" r:id="rId25"/>
    <p:sldId id="289" r:id="rId26"/>
    <p:sldId id="279" r:id="rId27"/>
    <p:sldId id="280" r:id="rId28"/>
    <p:sldId id="281" r:id="rId29"/>
    <p:sldId id="282" r:id="rId30"/>
    <p:sldId id="284" r:id="rId31"/>
    <p:sldId id="311" r:id="rId32"/>
    <p:sldId id="312" r:id="rId33"/>
    <p:sldId id="286" r:id="rId34"/>
    <p:sldId id="287" r:id="rId35"/>
    <p:sldId id="290" r:id="rId36"/>
    <p:sldId id="291" r:id="rId37"/>
    <p:sldId id="294" r:id="rId38"/>
    <p:sldId id="313" r:id="rId39"/>
    <p:sldId id="314" r:id="rId40"/>
    <p:sldId id="300" r:id="rId41"/>
    <p:sldId id="302" r:id="rId42"/>
    <p:sldId id="303" r:id="rId43"/>
    <p:sldId id="304" r:id="rId44"/>
    <p:sldId id="305" r:id="rId45"/>
    <p:sldId id="306" r:id="rId4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176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컬렉션 </a:t>
            </a:r>
            <a:r>
              <a:rPr lang="en-US" altLang="ko-KR" dirty="0"/>
              <a:t>== </a:t>
            </a:r>
            <a:r>
              <a:rPr lang="ko-KR" altLang="en-US" dirty="0"/>
              <a:t>자료구조라고 </a:t>
            </a:r>
            <a:r>
              <a:rPr lang="ko-KR" altLang="en-US" dirty="0" err="1"/>
              <a:t>보면됨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내생각에는 </a:t>
            </a:r>
            <a:r>
              <a:rPr lang="en-US" altLang="ko-KR" dirty="0"/>
              <a:t>STL</a:t>
            </a:r>
            <a:r>
              <a:rPr lang="ko-KR" altLang="en-US" dirty="0"/>
              <a:t>같은 </a:t>
            </a:r>
            <a:r>
              <a:rPr lang="ko-KR" altLang="en-US" dirty="0" err="1"/>
              <a:t>기능인거같음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삽입이나 삭제를 편리하게 하기위한 자료구조 </a:t>
            </a:r>
            <a:r>
              <a:rPr lang="en-US" altLang="ko-KR" dirty="0"/>
              <a:t>-&gt; </a:t>
            </a:r>
            <a:r>
              <a:rPr lang="ko-KR" altLang="en-US" dirty="0"/>
              <a:t>객체를 집어넣을 수 있는 컨테이너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1586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해쉬맵</a:t>
            </a:r>
            <a:r>
              <a:rPr lang="ko-KR" altLang="en-US" dirty="0"/>
              <a:t> </a:t>
            </a:r>
            <a:r>
              <a:rPr lang="ko-KR" altLang="en-US" dirty="0" err="1"/>
              <a:t>써서하는</a:t>
            </a:r>
            <a:r>
              <a:rPr lang="ko-KR" altLang="en-US" dirty="0"/>
              <a:t> 과제 하나 나옴</a:t>
            </a:r>
            <a:r>
              <a:rPr lang="en-US" altLang="ko-KR" dirty="0"/>
              <a:t>. </a:t>
            </a:r>
            <a:r>
              <a:rPr lang="ko-KR" altLang="en-US" dirty="0"/>
              <a:t>다음 시간에 전화번호부관리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 전화번호 주소를 줌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202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Head</a:t>
            </a:r>
            <a:r>
              <a:rPr lang="ko-KR" altLang="en-US" dirty="0"/>
              <a:t>는 연결리스트 앞</a:t>
            </a:r>
            <a:endParaRPr lang="en-US" altLang="ko-KR" dirty="0"/>
          </a:p>
          <a:p>
            <a:r>
              <a:rPr lang="en-US" altLang="ko-KR" dirty="0"/>
              <a:t>Tail</a:t>
            </a:r>
            <a:r>
              <a:rPr lang="ko-KR" altLang="en-US" dirty="0"/>
              <a:t>은 연결리스트 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74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대소관계를 비교할 수 </a:t>
            </a:r>
            <a:r>
              <a:rPr lang="ko-KR" altLang="en-US" dirty="0" err="1"/>
              <a:t>있어야지만</a:t>
            </a:r>
            <a:r>
              <a:rPr lang="ko-KR" altLang="en-US" dirty="0"/>
              <a:t> 정렬이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벡터나 리스트는 객체이므로 객체관의 대소관계를 알아야함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기본적으로 </a:t>
            </a:r>
            <a:r>
              <a:rPr lang="en-US" altLang="ko-KR" dirty="0"/>
              <a:t>compare to </a:t>
            </a:r>
            <a:r>
              <a:rPr lang="ko-KR" altLang="en-US" dirty="0"/>
              <a:t>메소드를 </a:t>
            </a:r>
            <a:r>
              <a:rPr lang="ko-KR" altLang="en-US" dirty="0" err="1"/>
              <a:t>만들어주어야함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552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자바의 컬렉션 클래스들은 제네릭 클래스를 통해 생성되었기 때문이다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제내릭</a:t>
            </a:r>
            <a:r>
              <a:rPr lang="ko-KR" altLang="en-US" dirty="0"/>
              <a:t> 클래스는 정해진 타입이 아닌 임의의 타입에 대한 클래스를 정의하는 것임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반환역시</a:t>
            </a:r>
            <a:r>
              <a:rPr lang="ko-KR" altLang="en-US" dirty="0"/>
              <a:t> 임의의 타입으로 반환한다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&lt;T&gt;</a:t>
            </a:r>
            <a:r>
              <a:rPr lang="ko-KR" altLang="en-US" dirty="0"/>
              <a:t>는 타입 </a:t>
            </a:r>
            <a:r>
              <a:rPr lang="ko-KR" altLang="en-US" dirty="0" err="1"/>
              <a:t>매계변수라고함</a:t>
            </a:r>
            <a:r>
              <a:rPr lang="en-US" altLang="ko-KR" dirty="0"/>
              <a:t>. </a:t>
            </a:r>
            <a:r>
              <a:rPr lang="ko-KR" altLang="en-US" dirty="0"/>
              <a:t>꼭 </a:t>
            </a:r>
            <a:r>
              <a:rPr lang="en-US" altLang="ko-KR" dirty="0"/>
              <a:t>T</a:t>
            </a:r>
            <a:r>
              <a:rPr lang="ko-KR" altLang="en-US" dirty="0"/>
              <a:t>는 아님 대문자 하나이든가 상관없음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62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넘어오는자료는</a:t>
            </a:r>
            <a:r>
              <a:rPr lang="ko-KR" altLang="en-US" dirty="0"/>
              <a:t> </a:t>
            </a:r>
            <a:r>
              <a:rPr lang="ko-KR" altLang="en-US" dirty="0" err="1"/>
              <a:t>클래스이여야함</a:t>
            </a:r>
            <a:r>
              <a:rPr lang="en-US" altLang="ko-KR" dirty="0"/>
              <a:t>, </a:t>
            </a:r>
            <a:r>
              <a:rPr lang="ko-KR" altLang="en-US" dirty="0"/>
              <a:t>기본자료형은 사용불가</a:t>
            </a:r>
            <a:r>
              <a:rPr lang="en-US" altLang="ko-KR" dirty="0"/>
              <a:t>, </a:t>
            </a:r>
            <a:r>
              <a:rPr lang="ko-KR" altLang="en-US" dirty="0" err="1"/>
              <a:t>레처클래스를</a:t>
            </a:r>
            <a:r>
              <a:rPr lang="ko-KR" altLang="en-US" dirty="0"/>
              <a:t> 통해 기본자료형 이용가능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8293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C++ STL</a:t>
            </a:r>
            <a:r>
              <a:rPr lang="ko-KR" altLang="en-US" dirty="0"/>
              <a:t>과 유사함</a:t>
            </a:r>
            <a:r>
              <a:rPr lang="en-US" altLang="ko-KR" dirty="0"/>
              <a:t>. </a:t>
            </a:r>
            <a:r>
              <a:rPr lang="ko-KR" altLang="en-US" dirty="0"/>
              <a:t>그냥 아는 대로 쓰기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넣을 때는 </a:t>
            </a:r>
            <a:r>
              <a:rPr lang="en-US" altLang="ko-KR" dirty="0"/>
              <a:t>add </a:t>
            </a:r>
            <a:r>
              <a:rPr lang="ko-KR" altLang="en-US" dirty="0" err="1"/>
              <a:t>뺄때는</a:t>
            </a:r>
            <a:r>
              <a:rPr lang="ko-KR" altLang="en-US" dirty="0"/>
              <a:t> </a:t>
            </a:r>
            <a:r>
              <a:rPr lang="en-US" altLang="ko-KR" dirty="0"/>
              <a:t>get</a:t>
            </a:r>
            <a:r>
              <a:rPr lang="ko-KR" altLang="en-US" dirty="0"/>
              <a:t>을 이용함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93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컴파일러가 기본자료형 </a:t>
            </a:r>
            <a:r>
              <a:rPr lang="en-US" altLang="ko-KR" dirty="0" err="1"/>
              <a:t>intege</a:t>
            </a:r>
            <a:r>
              <a:rPr lang="ko-KR" altLang="en-US" dirty="0"/>
              <a:t>를 만들어서 </a:t>
            </a:r>
            <a:r>
              <a:rPr lang="en-US" altLang="ko-KR" dirty="0"/>
              <a:t>autoboxing</a:t>
            </a:r>
            <a:r>
              <a:rPr lang="ko-KR" altLang="en-US" dirty="0" err="1"/>
              <a:t>해줌</a:t>
            </a:r>
            <a:endParaRPr lang="en-US" altLang="ko-KR" dirty="0"/>
          </a:p>
          <a:p>
            <a:r>
              <a:rPr lang="en-US" altLang="ko-KR" dirty="0"/>
              <a:t>Int</a:t>
            </a:r>
            <a:r>
              <a:rPr lang="ko-KR" altLang="en-US" dirty="0"/>
              <a:t> </a:t>
            </a:r>
            <a:r>
              <a:rPr lang="en-US" altLang="ko-KR" dirty="0"/>
              <a:t>I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 err="1"/>
              <a:t>v.get</a:t>
            </a:r>
            <a:r>
              <a:rPr lang="en-US" altLang="ko-KR" dirty="0"/>
              <a:t>(1)</a:t>
            </a:r>
            <a:r>
              <a:rPr lang="ko-KR" altLang="en-US" dirty="0"/>
              <a:t>도 가능 </a:t>
            </a:r>
            <a:r>
              <a:rPr lang="en-US" altLang="ko-KR" dirty="0"/>
              <a:t>-&gt; </a:t>
            </a:r>
            <a:r>
              <a:rPr lang="en-US" altLang="ko-KR" dirty="0" err="1"/>
              <a:t>integet</a:t>
            </a:r>
            <a:r>
              <a:rPr lang="ko-KR" altLang="en-US" dirty="0"/>
              <a:t>객체이지만 정수형 변수에 넣기 </a:t>
            </a:r>
            <a:r>
              <a:rPr lang="en-US" altLang="ko-KR" dirty="0" err="1"/>
              <a:t>autounboxing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 </a:t>
            </a:r>
            <a:r>
              <a:rPr lang="en-US" altLang="ko-KR" dirty="0"/>
              <a:t>=&gt; Vector(&lt;object&gt;) v = new Vector(&lt;object&gt;)();</a:t>
            </a:r>
          </a:p>
          <a:p>
            <a:r>
              <a:rPr lang="en-US" altLang="ko-KR" dirty="0"/>
              <a:t>Object</a:t>
            </a:r>
            <a:r>
              <a:rPr lang="ko-KR" altLang="en-US" dirty="0"/>
              <a:t>는 모든 클래스의 슈퍼 클래스이므로 모든 클래스 다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이후에는 요소의 타입을 지정해서 </a:t>
            </a:r>
            <a:r>
              <a:rPr lang="en-US" altLang="ko-KR" dirty="0"/>
              <a:t>Vector</a:t>
            </a:r>
            <a:r>
              <a:rPr lang="ko-KR" altLang="en-US" dirty="0"/>
              <a:t>를 </a:t>
            </a:r>
            <a:r>
              <a:rPr lang="ko-KR" altLang="en-US" dirty="0" err="1"/>
              <a:t>생성해야함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Var </a:t>
            </a:r>
            <a:r>
              <a:rPr lang="ko-KR" altLang="en-US" dirty="0"/>
              <a:t>선언 시 항상 초기화를 </a:t>
            </a:r>
            <a:r>
              <a:rPr lang="ko-KR" altLang="en-US" dirty="0" err="1"/>
              <a:t>해야한다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13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Iterator</a:t>
            </a:r>
            <a:r>
              <a:rPr lang="ko-KR" altLang="en-US" dirty="0"/>
              <a:t> 는 인터페이스임 즉 </a:t>
            </a:r>
            <a:r>
              <a:rPr lang="ko-KR" altLang="en-US" dirty="0" err="1"/>
              <a:t>추상메소드임</a:t>
            </a:r>
            <a:r>
              <a:rPr lang="en-US" altLang="ko-KR" dirty="0"/>
              <a:t>.</a:t>
            </a:r>
            <a:r>
              <a:rPr lang="ko-KR" altLang="en-US" dirty="0"/>
              <a:t> 재정의 필요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6698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Hash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r>
              <a:rPr lang="ko-KR" altLang="en-US" dirty="0"/>
              <a:t>사용해서 정의한다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066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 생성시 </a:t>
            </a:r>
            <a:r>
              <a:rPr lang="en-US" altLang="ko-KR" dirty="0"/>
              <a:t>2</a:t>
            </a:r>
            <a:r>
              <a:rPr lang="ko-KR" altLang="en-US" dirty="0"/>
              <a:t>개의 타입이 </a:t>
            </a:r>
            <a:r>
              <a:rPr lang="ko-KR" altLang="en-US" dirty="0" err="1"/>
              <a:t>들어와야한다</a:t>
            </a:r>
            <a:r>
              <a:rPr lang="en-US" altLang="ko-KR" dirty="0"/>
              <a:t>. 1.key</a:t>
            </a:r>
            <a:r>
              <a:rPr lang="ko-KR" altLang="en-US" dirty="0"/>
              <a:t>타입</a:t>
            </a:r>
            <a:r>
              <a:rPr lang="en-US" altLang="ko-KR" dirty="0"/>
              <a:t>, 2.value </a:t>
            </a:r>
            <a:r>
              <a:rPr lang="ko-KR" altLang="en-US" dirty="0"/>
              <a:t>타입으로</a:t>
            </a:r>
            <a:endParaRPr lang="en-US" altLang="ko-KR" dirty="0"/>
          </a:p>
          <a:p>
            <a:r>
              <a:rPr lang="en-US" altLang="ko-KR" dirty="0"/>
              <a:t>Get</a:t>
            </a:r>
            <a:r>
              <a:rPr lang="ko-KR" altLang="en-US" dirty="0"/>
              <a:t> 시 </a:t>
            </a:r>
            <a:r>
              <a:rPr lang="ko-KR" altLang="en-US" dirty="0" err="1"/>
              <a:t>키값을</a:t>
            </a:r>
            <a:r>
              <a:rPr lang="ko-KR" altLang="en-US" dirty="0"/>
              <a:t> 가지고 해야함</a:t>
            </a:r>
            <a:r>
              <a:rPr lang="en-US" altLang="ko-KR" dirty="0"/>
              <a:t>. </a:t>
            </a:r>
            <a:r>
              <a:rPr lang="ko-KR" altLang="en-US" dirty="0"/>
              <a:t>그러면 </a:t>
            </a:r>
            <a:r>
              <a:rPr lang="en-US" altLang="ko-KR" dirty="0"/>
              <a:t>value</a:t>
            </a:r>
            <a:r>
              <a:rPr lang="ko-KR" altLang="en-US" dirty="0"/>
              <a:t>가 들어온다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Get</a:t>
            </a:r>
            <a:r>
              <a:rPr lang="ko-KR" altLang="en-US" dirty="0"/>
              <a:t>은 </a:t>
            </a:r>
            <a:r>
              <a:rPr lang="en-US" altLang="ko-KR" dirty="0"/>
              <a:t>value</a:t>
            </a:r>
            <a:r>
              <a:rPr lang="ko-KR" altLang="en-US" dirty="0"/>
              <a:t>타입 변수로 받아야한다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737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Key</a:t>
            </a:r>
            <a:r>
              <a:rPr lang="ko-KR" altLang="en-US" dirty="0"/>
              <a:t> </a:t>
            </a:r>
            <a:r>
              <a:rPr lang="en-US" altLang="ko-KR" dirty="0"/>
              <a:t>set </a:t>
            </a:r>
            <a:r>
              <a:rPr lang="ko-KR" altLang="en-US" dirty="0"/>
              <a:t>메소드는 </a:t>
            </a:r>
            <a:r>
              <a:rPr lang="en-US" altLang="ko-KR" dirty="0"/>
              <a:t>set</a:t>
            </a:r>
            <a:r>
              <a:rPr lang="ko-KR" altLang="en-US" dirty="0"/>
              <a:t>타입의 객체 반환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Ket</a:t>
            </a:r>
            <a:r>
              <a:rPr lang="en-US" altLang="ko-KR" dirty="0"/>
              <a:t> set</a:t>
            </a:r>
            <a:r>
              <a:rPr lang="ko-KR" altLang="en-US" dirty="0"/>
              <a:t>메소드는 현재 메소드의 키를 </a:t>
            </a:r>
            <a:r>
              <a:rPr lang="ko-KR" altLang="en-US" dirty="0" err="1"/>
              <a:t>모두모아</a:t>
            </a:r>
            <a:r>
              <a:rPr lang="ko-KR" altLang="en-US" dirty="0"/>
              <a:t> 모든 키를 반환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897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0228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/>
              <a:t>이전</a:t>
            </a:r>
            <a:endParaRPr lang="en-US" altLang="ko-KR" sz="1800" dirty="0"/>
          </a:p>
          <a:p>
            <a:pPr lvl="1"/>
            <a:r>
              <a:rPr lang="ko-KR" altLang="en-US" sz="1600" dirty="0"/>
              <a:t>기본 타입 데이터를 </a:t>
            </a:r>
            <a:r>
              <a:rPr lang="en-US" altLang="ko-KR" sz="1600" dirty="0"/>
              <a:t>Wrapper </a:t>
            </a:r>
            <a:r>
              <a:rPr lang="ko-KR" altLang="en-US" sz="1600" dirty="0"/>
              <a:t>클래스를 이용하여 객체로 만들어 사용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r>
              <a:rPr lang="ko-KR" altLang="en-US" sz="1600" dirty="0"/>
              <a:t>컬렉션으로부터 요소를 얻어올 때</a:t>
            </a:r>
            <a:r>
              <a:rPr lang="en-US" altLang="ko-KR" sz="1600" dirty="0"/>
              <a:t>, Wrapper </a:t>
            </a:r>
            <a:r>
              <a:rPr lang="ko-KR" altLang="en-US" sz="1600" dirty="0"/>
              <a:t>클래스로 캐스팅 필요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r>
              <a:rPr lang="en-US" altLang="ko-KR" sz="1800" dirty="0"/>
              <a:t>JDK 1.5</a:t>
            </a:r>
            <a:r>
              <a:rPr lang="ko-KR" altLang="en-US" sz="1800" dirty="0"/>
              <a:t>부터</a:t>
            </a:r>
            <a:endParaRPr lang="en-US" altLang="ko-KR" sz="1800" dirty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/>
              <a:t>언박싱이</a:t>
            </a:r>
            <a:r>
              <a:rPr lang="ko-KR" altLang="en-US" sz="1600" dirty="0"/>
              <a:t> 작동하여 기본 타입 값 사용 가능</a:t>
            </a:r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/>
              <a:t>제네릭의</a:t>
            </a:r>
            <a:r>
              <a:rPr lang="ko-KR" altLang="en-US" sz="1600" dirty="0"/>
              <a:t> 타입 매개 변수를 기본 타입으로 구체화할 수는 없음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en-US" altLang="ko-KR" sz="1400" dirty="0"/>
              <a:t>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Vector&lt;Integer&gt; 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// </a:t>
            </a:r>
            <a:r>
              <a:rPr lang="en-US" altLang="ko-KR" sz="1400" b="1" dirty="0"/>
              <a:t>4 → </a:t>
            </a:r>
            <a:r>
              <a:rPr lang="en-US" altLang="ko-KR" sz="1400" b="1" dirty="0" err="1"/>
              <a:t>Integer.valueOf</a:t>
            </a:r>
            <a:r>
              <a:rPr lang="en-US" altLang="ko-KR" sz="1400" b="1" dirty="0"/>
              <a:t>(4)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v = new Vector&lt;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&gt; (); // </a:t>
            </a:r>
            <a:r>
              <a:rPr lang="ko-KR" altLang="en-US" sz="1400" dirty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7-1 : </a:t>
            </a:r>
            <a:r>
              <a:rPr lang="ko-KR" altLang="en-US" sz="2400" dirty="0"/>
              <a:t>정수만 다루는 </a:t>
            </a:r>
            <a:r>
              <a:rPr lang="en-US" altLang="ko-KR" sz="2400" dirty="0"/>
              <a:t>Vector&lt;Integer&gt; </a:t>
            </a:r>
            <a:r>
              <a:rPr lang="ko-KR" altLang="en-US" sz="2400" dirty="0"/>
              <a:t>컬렉션 활용</a:t>
            </a:r>
            <a:r>
              <a:rPr lang="en-US" altLang="ko-KR" sz="2400" dirty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“</a:t>
            </a:r>
          </a:p>
          <a:p>
            <a:pPr defTabSz="180000"/>
            <a:r>
              <a:rPr lang="en-US" altLang="ko-KR" sz="1200" dirty="0"/>
              <a:t>									 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(2,3)</a:t>
            </a:r>
          </a:p>
          <a:p>
            <a:r>
              <a:rPr lang="en-US" altLang="ko-KR" sz="1200" dirty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v.remove</a:t>
            </a:r>
            <a:r>
              <a:rPr lang="en-US" altLang="ko-KR" sz="1200" dirty="0"/>
              <a:t>(1);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메소드의</a:t>
            </a:r>
            <a:r>
              <a:rPr lang="ko-KR" altLang="en-US" dirty="0"/>
              <a:t> 원형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public void </a:t>
            </a:r>
            <a:r>
              <a:rPr lang="en-US" altLang="ko-KR" dirty="0" err="1"/>
              <a:t>printVector</a:t>
            </a:r>
            <a:r>
              <a:rPr lang="en-US" altLang="ko-KR" dirty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Integer </a:t>
            </a:r>
            <a:r>
              <a:rPr lang="ko-KR" altLang="en-US" sz="1400" dirty="0"/>
              <a:t>벡터를 매개변수로 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public 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>
                <a:latin typeface="+mn-ea"/>
              </a:rPr>
              <a:t>	for(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int</a:t>
            </a:r>
            <a:r>
              <a:rPr lang="en-US" altLang="ko-KR" sz="1400" dirty="0">
                <a:latin typeface="+mn-ea"/>
              </a:rPr>
              <a:t> 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>
                <a:latin typeface="+mn-ea"/>
              </a:rPr>
              <a:t>		</a:t>
            </a:r>
            <a:r>
              <a:rPr lang="en-US" altLang="ko-KR" sz="1400" dirty="0" err="1">
                <a:latin typeface="+mn-ea"/>
              </a:rPr>
              <a:t>System.out.println</a:t>
            </a:r>
            <a:r>
              <a:rPr lang="en-US" altLang="ko-KR" sz="1400" dirty="0">
                <a:latin typeface="+mn-ea"/>
              </a:rPr>
              <a:t>(n);</a:t>
            </a:r>
          </a:p>
          <a:p>
            <a:pPr defTabSz="180000"/>
            <a:r>
              <a:rPr lang="en-US" altLang="ko-KR" sz="1400" dirty="0">
                <a:latin typeface="+mn-ea"/>
              </a:rPr>
              <a:t>	}</a:t>
            </a: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타입 추론 기능의 진화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Java 7 </a:t>
            </a:r>
            <a:r>
              <a:rPr lang="ko-KR" altLang="en-US" dirty="0"/>
              <a:t>이전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Java 7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ko-KR" altLang="en-US" dirty="0"/>
              <a:t>컴파일러의 타입 추론 기능 추가</a:t>
            </a:r>
            <a:endParaRPr lang="en-US" altLang="ko-KR" dirty="0"/>
          </a:p>
          <a:p>
            <a:pPr lvl="1"/>
            <a:r>
              <a:rPr lang="en-US" altLang="ko-KR" sz="1600" dirty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매개변수 생략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Java 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/>
              <a:t>키워드 도입</a:t>
            </a:r>
            <a:r>
              <a:rPr lang="en-US" altLang="ko-KR" dirty="0"/>
              <a:t>, </a:t>
            </a:r>
            <a:r>
              <a:rPr lang="ko-KR" altLang="en-US" dirty="0"/>
              <a:t>컴파일러의 지역 변수 타입 추론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86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java.util.ArrayList</a:t>
            </a:r>
            <a:r>
              <a:rPr lang="en-US" altLang="ko-KR" dirty="0"/>
              <a:t>, </a:t>
            </a:r>
            <a:r>
              <a:rPr lang="ko-KR" altLang="en-US" dirty="0"/>
              <a:t>가변 크기 배열을 구현한 클래스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/>
              <a:t>ArrayList</a:t>
            </a:r>
            <a:r>
              <a:rPr lang="ko-KR" altLang="en-US" dirty="0"/>
              <a:t>에 객체 삽입</a:t>
            </a:r>
            <a:r>
              <a:rPr lang="en-US" altLang="ko-KR" dirty="0"/>
              <a:t>/</a:t>
            </a:r>
            <a:r>
              <a:rPr lang="ko-KR" altLang="en-US" dirty="0"/>
              <a:t>삭제</a:t>
            </a:r>
            <a:endParaRPr lang="en-US" altLang="ko-KR" dirty="0"/>
          </a:p>
          <a:p>
            <a:pPr lvl="2"/>
            <a:r>
              <a:rPr lang="ko-KR" altLang="en-US" dirty="0"/>
              <a:t>리스트의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리스트의 중간에 객체 삽입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</a:t>
            </a:r>
            <a:endParaRPr lang="en-US" altLang="ko-KR" dirty="0"/>
          </a:p>
          <a:p>
            <a:pPr lvl="1"/>
            <a:r>
              <a:rPr lang="ko-KR" altLang="en-US" dirty="0"/>
              <a:t>벡터와 달리</a:t>
            </a:r>
            <a:r>
              <a:rPr lang="en-US" altLang="ko-KR" dirty="0"/>
              <a:t> </a:t>
            </a:r>
            <a:r>
              <a:rPr lang="ko-KR" altLang="en-US" dirty="0" err="1"/>
              <a:t>스레드</a:t>
            </a:r>
            <a:r>
              <a:rPr lang="ko-KR" altLang="en-US" dirty="0"/>
              <a:t> 동기화 기능 없음</a:t>
            </a:r>
            <a:endParaRPr lang="en-US" altLang="ko-KR" dirty="0"/>
          </a:p>
          <a:p>
            <a:pPr lvl="2"/>
            <a:r>
              <a:rPr lang="ko-KR" altLang="en-US" dirty="0"/>
              <a:t>다수 </a:t>
            </a:r>
            <a:r>
              <a:rPr lang="ko-KR" altLang="en-US" dirty="0" err="1"/>
              <a:t>스레드가</a:t>
            </a:r>
            <a:r>
              <a:rPr lang="ko-KR" altLang="en-US" dirty="0"/>
              <a:t> 동시에 </a:t>
            </a:r>
            <a:r>
              <a:rPr lang="en-US" altLang="ko-KR" dirty="0" err="1"/>
              <a:t>ArrayList</a:t>
            </a:r>
            <a:r>
              <a:rPr lang="ko-KR" altLang="en-US" dirty="0"/>
              <a:t>에 접근할</a:t>
            </a:r>
            <a:r>
              <a:rPr lang="en-US" altLang="ko-KR" dirty="0"/>
              <a:t> </a:t>
            </a:r>
            <a:r>
              <a:rPr lang="ko-KR" altLang="en-US" dirty="0"/>
              <a:t>때 동기화되지 않음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스레드</a:t>
            </a:r>
            <a:r>
              <a:rPr lang="ko-KR" altLang="en-US" dirty="0"/>
              <a:t> 동기화 코드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ko-KR" altLang="en-US" dirty="0"/>
              <a:t>컬렉션의 내부 구성</a:t>
            </a:r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al = new </a:t>
            </a:r>
            <a:r>
              <a:rPr lang="en-US" altLang="ko-KR" dirty="0" err="1"/>
              <a:t>ArrayList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</a:t>
            </a:r>
            <a:r>
              <a:rPr lang="en-US" altLang="ko-KR" dirty="0"/>
              <a:t>(collection)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컬렉션</a:t>
            </a:r>
            <a:endParaRPr lang="en-US" altLang="ko-KR" dirty="0"/>
          </a:p>
          <a:p>
            <a:pPr lvl="1"/>
            <a:r>
              <a:rPr lang="ko-KR" altLang="en-US" dirty="0"/>
              <a:t>요소</a:t>
            </a:r>
            <a:r>
              <a:rPr lang="en-US" altLang="ko-KR" dirty="0"/>
              <a:t>(element)</a:t>
            </a:r>
            <a:r>
              <a:rPr lang="ko-KR" altLang="en-US" dirty="0"/>
              <a:t> 객체들의 저장소</a:t>
            </a:r>
            <a:endParaRPr lang="en-US" altLang="ko-KR" dirty="0"/>
          </a:p>
          <a:p>
            <a:pPr lvl="2"/>
            <a:r>
              <a:rPr lang="ko-KR" altLang="en-US" dirty="0"/>
              <a:t>객체들의 컨테이너라고도 불림</a:t>
            </a:r>
            <a:endParaRPr lang="en-US" altLang="ko-KR" dirty="0"/>
          </a:p>
          <a:p>
            <a:pPr lvl="2"/>
            <a:r>
              <a:rPr lang="ko-KR" altLang="en-US" dirty="0"/>
              <a:t>요소의 개수에 따라 크기 자동 조절</a:t>
            </a:r>
            <a:endParaRPr lang="en-US" altLang="ko-KR" dirty="0"/>
          </a:p>
          <a:p>
            <a:pPr lvl="2"/>
            <a:r>
              <a:rPr lang="ko-KR" altLang="en-US" dirty="0"/>
              <a:t>요소의 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위치 자동 이동</a:t>
            </a:r>
            <a:endParaRPr lang="en-US" altLang="ko-KR" dirty="0"/>
          </a:p>
          <a:p>
            <a:pPr lvl="1"/>
            <a:r>
              <a:rPr lang="ko-KR" altLang="en-US" dirty="0"/>
              <a:t>고정 크기의 배열을 다루는 어려움 해소</a:t>
            </a:r>
            <a:endParaRPr lang="en-US" altLang="ko-KR" dirty="0"/>
          </a:p>
          <a:p>
            <a:pPr lvl="1"/>
            <a:r>
              <a:rPr lang="ko-KR" altLang="en-US" dirty="0"/>
              <a:t>다양한 객체들의 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 등의 관리 용이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&lt;E&gt;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이름 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}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a.get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3808" y="6013099"/>
            <a:ext cx="33123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ArrayList</a:t>
            </a:r>
            <a:r>
              <a:rPr lang="en-US" altLang="ko-KR" sz="1200" dirty="0"/>
              <a:t>&lt;String&gt;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&lt;&gt;(); </a:t>
            </a:r>
            <a:r>
              <a:rPr lang="ko-KR" altLang="en-US" sz="1200" dirty="0"/>
              <a:t>나</a:t>
            </a:r>
            <a:endParaRPr lang="en-US" altLang="ko-KR" sz="1200" dirty="0"/>
          </a:p>
          <a:p>
            <a:pPr defTabSz="180000"/>
            <a:r>
              <a:rPr lang="en-US" altLang="ko-KR" sz="1200" dirty="0" err="1"/>
              <a:t>var</a:t>
            </a:r>
            <a:r>
              <a:rPr lang="en-US" altLang="ko-KR" sz="1200" dirty="0"/>
              <a:t> a = new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&lt;String&gt;();  </a:t>
            </a:r>
            <a:r>
              <a:rPr lang="ko-KR" altLang="en-US" sz="1200" dirty="0"/>
              <a:t>모두 가능</a:t>
            </a:r>
            <a:endParaRPr lang="en-US" altLang="ko-KR" sz="1200" dirty="0"/>
          </a:p>
        </p:txBody>
      </p:sp>
      <p:sp>
        <p:nvSpPr>
          <p:cNvPr id="9" name="자유형 8"/>
          <p:cNvSpPr/>
          <p:nvPr/>
        </p:nvSpPr>
        <p:spPr>
          <a:xfrm>
            <a:off x="85748" y="2893671"/>
            <a:ext cx="556647" cy="3304572"/>
          </a:xfrm>
          <a:custGeom>
            <a:avLst/>
            <a:gdLst>
              <a:gd name="connsiteX0" fmla="*/ 111022 w 556647"/>
              <a:gd name="connsiteY0" fmla="*/ 3304572 h 3304572"/>
              <a:gd name="connsiteX1" fmla="*/ 29999 w 556647"/>
              <a:gd name="connsiteY1" fmla="*/ 1122744 h 3304572"/>
              <a:gd name="connsiteX2" fmla="*/ 556647 w 556647"/>
              <a:gd name="connsiteY2" fmla="*/ 0 h 33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647" h="3304572">
                <a:moveTo>
                  <a:pt x="111022" y="3304572"/>
                </a:moveTo>
                <a:cubicBezTo>
                  <a:pt x="33375" y="2489039"/>
                  <a:pt x="-44272" y="1673506"/>
                  <a:pt x="29999" y="1122744"/>
                </a:cubicBezTo>
                <a:cubicBezTo>
                  <a:pt x="104270" y="571982"/>
                  <a:pt x="330458" y="285991"/>
                  <a:pt x="556647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컬렉션의 순차 검색을 위한 </a:t>
            </a:r>
            <a:r>
              <a:rPr lang="en-US" altLang="ko-KR" dirty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Iterator&lt;E&gt;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1"/>
            <a:r>
              <a:rPr lang="en-US" altLang="ko-KR" dirty="0"/>
              <a:t>Vector&lt;E&gt;,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가 상속받는 인터페이스</a:t>
            </a:r>
            <a:endParaRPr lang="en-US" altLang="ko-KR" dirty="0"/>
          </a:p>
          <a:p>
            <a:pPr lvl="2"/>
            <a:r>
              <a:rPr lang="ko-KR" altLang="en-US" dirty="0"/>
              <a:t>리스트 구조의 컬렉션에서 요소의 순차 검색을 위한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iterator()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: Iterator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/>
              <a:t>Iterator </a:t>
            </a:r>
            <a:r>
              <a:rPr lang="ko-KR" altLang="en-US" dirty="0"/>
              <a:t>객체를 이용하여 인덱스 없이 순차적 검색 가능</a:t>
            </a:r>
            <a:endParaRPr lang="en-US" altLang="ko-K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v = new Vector&lt;Integer&gt;();</a:t>
            </a:r>
          </a:p>
          <a:p>
            <a:r>
              <a:rPr lang="en-US" altLang="ko-KR" sz="1400" dirty="0"/>
              <a:t>Iterator&lt;</a:t>
            </a:r>
            <a:r>
              <a:rPr lang="en-US" altLang="ko-KR" sz="1400" b="1" dirty="0">
                <a:solidFill>
                  <a:srgbClr val="7030A0"/>
                </a:solidFill>
              </a:rPr>
              <a:t>Integer</a:t>
            </a:r>
            <a:r>
              <a:rPr lang="en-US" altLang="ko-KR" sz="1400" dirty="0"/>
              <a:t>&gt; it = </a:t>
            </a:r>
            <a:r>
              <a:rPr lang="en-US" altLang="ko-KR" sz="1400" b="1" dirty="0" err="1">
                <a:solidFill>
                  <a:srgbClr val="7030A0"/>
                </a:solidFill>
              </a:rPr>
              <a:t>v.iterator</a:t>
            </a:r>
            <a:r>
              <a:rPr lang="en-US" altLang="ko-KR" sz="1400" b="1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400" dirty="0"/>
              <a:t>while(</a:t>
            </a:r>
            <a:r>
              <a:rPr lang="en-US" altLang="ko-KR" sz="1400" b="1" dirty="0" err="1">
                <a:solidFill>
                  <a:srgbClr val="7030A0"/>
                </a:solidFill>
              </a:rPr>
              <a:t>it.hasNext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) { // </a:t>
            </a:r>
            <a:r>
              <a:rPr lang="ko-KR" altLang="en-US" sz="1400" dirty="0"/>
              <a:t>모든 요소 방문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b="1" dirty="0" err="1">
                <a:solidFill>
                  <a:srgbClr val="7030A0"/>
                </a:solidFill>
              </a:rPr>
              <a:t>it.next</a:t>
            </a:r>
            <a:r>
              <a:rPr lang="en-US" altLang="ko-KR" sz="1400" b="1" dirty="0">
                <a:solidFill>
                  <a:srgbClr val="7030A0"/>
                </a:solidFill>
              </a:rPr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다음 요소 리턴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2532" y="5359205"/>
            <a:ext cx="4063516" cy="9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19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7-4 : Iterator</a:t>
            </a:r>
            <a:r>
              <a:rPr lang="ko-KR" altLang="en-US" sz="2000" dirty="0"/>
              <a:t>를 이용하여 </a:t>
            </a:r>
            <a:r>
              <a:rPr lang="en-US" altLang="ko-KR" sz="2000" dirty="0"/>
              <a:t>Vector</a:t>
            </a:r>
            <a:r>
              <a:rPr lang="ko-KR" altLang="en-US" sz="2000" dirty="0"/>
              <a:t>의 모든 요소를 출력하고 합 구하기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b="1" dirty="0" err="1"/>
              <a:t>it.hasNext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</a:p>
          <a:p>
            <a:pPr lvl="1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의 쌍으로 구성되는 요소를 다루는 컬렉션</a:t>
            </a:r>
            <a:endParaRPr lang="en-US" altLang="ko-KR" dirty="0"/>
          </a:p>
          <a:p>
            <a:pPr lvl="2"/>
            <a:r>
              <a:rPr lang="en-US" altLang="ko-KR" dirty="0" err="1"/>
              <a:t>java.util.HashMap</a:t>
            </a:r>
            <a:endParaRPr lang="en-US" altLang="ko-KR" dirty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타입</a:t>
            </a:r>
            <a:r>
              <a:rPr lang="en-US" altLang="ko-KR" dirty="0"/>
              <a:t>, V</a:t>
            </a:r>
            <a:r>
              <a:rPr lang="ko-KR" altLang="en-US" dirty="0"/>
              <a:t>는 값으로 사용할 요소의 타입 지정</a:t>
            </a:r>
            <a:endParaRPr lang="en-US" altLang="ko-KR" dirty="0"/>
          </a:p>
          <a:p>
            <a:pPr lvl="2"/>
            <a:r>
              <a:rPr lang="ko-KR" altLang="en-US" dirty="0"/>
              <a:t>키와 값이 한 쌍으로 삽입</a:t>
            </a:r>
            <a:endParaRPr lang="en-US" altLang="ko-KR" dirty="0"/>
          </a:p>
          <a:p>
            <a:pPr lvl="2"/>
            <a:r>
              <a:rPr lang="ko-KR" altLang="en-US" dirty="0"/>
              <a:t>키는 </a:t>
            </a:r>
            <a:r>
              <a:rPr lang="ko-KR" altLang="en-US" dirty="0" err="1"/>
              <a:t>해시맵에</a:t>
            </a:r>
            <a:r>
              <a:rPr lang="ko-KR" altLang="en-US" dirty="0"/>
              <a:t> 삽입되는 위치 결정에 사용</a:t>
            </a:r>
            <a:endParaRPr lang="en-US" altLang="ko-KR" dirty="0"/>
          </a:p>
          <a:p>
            <a:pPr lvl="2"/>
            <a:r>
              <a:rPr lang="ko-KR" altLang="en-US" dirty="0"/>
              <a:t>값을 검색하기 위해서는 반드시 키 이용</a:t>
            </a:r>
            <a:endParaRPr lang="en-US" altLang="ko-KR" dirty="0"/>
          </a:p>
          <a:p>
            <a:pPr lvl="1"/>
            <a:r>
              <a:rPr lang="ko-KR" altLang="en-US" dirty="0"/>
              <a:t>삽입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</a:t>
            </a:r>
            <a:r>
              <a:rPr lang="ko-KR" altLang="en-US" dirty="0"/>
              <a:t> 검색이 빠른 특징</a:t>
            </a:r>
            <a:endParaRPr lang="en-US" altLang="ko-KR" dirty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 검색 </a:t>
            </a:r>
            <a:r>
              <a:rPr lang="en-US" altLang="ko-KR" dirty="0"/>
              <a:t>: 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 </a:t>
            </a:r>
            <a:r>
              <a:rPr lang="ko-KR" altLang="en-US" dirty="0"/>
              <a:t>생성</a:t>
            </a:r>
            <a:r>
              <a:rPr lang="en-US" altLang="ko-KR" dirty="0"/>
              <a:t>, </a:t>
            </a:r>
            <a:r>
              <a:rPr lang="ko-KR" altLang="en-US" dirty="0"/>
              <a:t>요소 삽입</a:t>
            </a:r>
            <a:r>
              <a:rPr lang="en-US" altLang="ko-KR" dirty="0"/>
              <a:t>, </a:t>
            </a:r>
            <a:r>
              <a:rPr lang="ko-KR" altLang="en-US" dirty="0"/>
              <a:t>요소 검색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/>
              <a:t>해시맵에</a:t>
            </a:r>
            <a:r>
              <a:rPr lang="ko-KR" altLang="en-US" sz="1600" dirty="0"/>
              <a:t> 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/>
              <a:t>키로 값 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</a:t>
            </a:r>
            <a:r>
              <a:rPr lang="ko-KR" altLang="en-US" dirty="0"/>
              <a:t>의 내부 구성</a:t>
            </a:r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&lt;String, String&gt; map = new </a:t>
            </a:r>
            <a:r>
              <a:rPr lang="en-US" altLang="ko-KR" dirty="0" err="1"/>
              <a:t>HashMap</a:t>
            </a:r>
            <a:r>
              <a:rPr lang="en-US" altLang="ko-KR" dirty="0"/>
              <a:t>&lt;String, 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HashMap</a:t>
            </a:r>
            <a:r>
              <a:rPr lang="en-US" altLang="ko-KR" dirty="0"/>
              <a:t>&lt;K,V&gt;</a:t>
            </a:r>
            <a:r>
              <a:rPr lang="ko-KR" altLang="en-US" dirty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자바 인터페이스와 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클래스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인터페이스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/>
              <a:t>");	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종료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marL="0" lvl="2" defTabSz="180000"/>
            <a:r>
              <a:rPr lang="en-US" altLang="ko-KR" sz="1200" dirty="0"/>
              <a:t>		while(true)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/>
              <a:t>?");</a:t>
            </a:r>
          </a:p>
          <a:p>
            <a:pPr marL="0" lvl="2" defTabSz="180000"/>
            <a:r>
              <a:rPr lang="en-US" altLang="ko-KR" sz="1200" dirty="0"/>
              <a:t>	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if(</a:t>
            </a:r>
            <a:r>
              <a:rPr lang="en-US" altLang="ko-KR" sz="1200" dirty="0" err="1"/>
              <a:t>eng.equals</a:t>
            </a:r>
            <a:r>
              <a:rPr lang="en-US" altLang="ko-KR" sz="1200" dirty="0"/>
              <a:t>("exit")) {</a:t>
            </a:r>
          </a:p>
          <a:p>
            <a:pPr marL="0" lvl="2"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/>
              <a:t>...");</a:t>
            </a:r>
          </a:p>
          <a:p>
            <a:pPr marL="0" lvl="2" defTabSz="180000"/>
            <a:r>
              <a:rPr lang="en-US" altLang="ko-KR" sz="1200" dirty="0"/>
              <a:t>				break;</a:t>
            </a:r>
          </a:p>
          <a:p>
            <a:pPr marL="0" lvl="2" defTabSz="180000"/>
            <a:r>
              <a:rPr lang="en-US" altLang="ko-KR" sz="1200" dirty="0"/>
              <a:t>			}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== null)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+ </a:t>
            </a:r>
          </a:p>
          <a:p>
            <a:pPr defTabSz="180000"/>
            <a:r>
              <a:rPr lang="en-US" altLang="ko-KR" sz="1200" dirty="0"/>
              <a:t>	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		else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null </a:t>
              </a:r>
              <a:r>
                <a:rPr lang="ko-KR" altLang="en-US" sz="1000" dirty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</a:p>
          <a:p>
            <a:pPr marL="0" lvl="2"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저장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scoreMap.put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</a:p>
          <a:p>
            <a:pPr marL="0" lvl="2" defTabSz="180000"/>
            <a:r>
              <a:rPr lang="en-US" altLang="ko-KR" sz="1200" dirty="0"/>
              <a:t>	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en-US" altLang="ko-KR" sz="1200" dirty="0" err="1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출력</a:t>
            </a:r>
            <a:endParaRPr lang="en-US" altLang="ko-KR" sz="1200" dirty="0"/>
          </a:p>
          <a:p>
            <a:pPr marL="0" lvl="2" defTabSz="180000"/>
            <a:r>
              <a:rPr lang="en-US" altLang="ko-KR" sz="1200" dirty="0"/>
              <a:t>		 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		// 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/>
              <a:t>		while(true)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/>
              <a:t>			String 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dirty="0" err="1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/>
              <a:t>				break;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b="1" dirty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/>
              <a:t>			if(</a:t>
            </a:r>
            <a:r>
              <a:rPr lang="en-US" altLang="ko-KR" sz="1100" b="1" dirty="0"/>
              <a:t>student 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(name 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/>
              <a:t>			else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java.util.LinkedList</a:t>
            </a:r>
            <a:endParaRPr lang="en-US" altLang="ko-KR" dirty="0"/>
          </a:p>
          <a:p>
            <a:pPr lvl="2"/>
            <a:r>
              <a:rPr lang="en-US" altLang="ko-KR" dirty="0"/>
              <a:t>E</a:t>
            </a:r>
            <a:r>
              <a:rPr lang="ko-KR" altLang="en-US" dirty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컬렉션 클래스</a:t>
            </a:r>
            <a:endParaRPr lang="en-US" altLang="ko-KR" dirty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유사하게 작동</a:t>
            </a:r>
            <a:endParaRPr lang="en-US" altLang="ko-KR" dirty="0"/>
          </a:p>
          <a:p>
            <a:pPr lvl="1"/>
            <a:r>
              <a:rPr lang="ko-KR" altLang="en-US" dirty="0"/>
              <a:t>요소 객체들은 양방향으로 연결되어 관리됨</a:t>
            </a:r>
            <a:endParaRPr lang="en-US" altLang="ko-KR" dirty="0"/>
          </a:p>
          <a:p>
            <a:pPr lvl="1"/>
            <a:r>
              <a:rPr lang="ko-KR" altLang="en-US" dirty="0"/>
              <a:t>요소 객체는 맨 앞</a:t>
            </a:r>
            <a:r>
              <a:rPr lang="en-US" altLang="ko-KR" dirty="0"/>
              <a:t>, </a:t>
            </a:r>
            <a:r>
              <a:rPr lang="ko-KR" altLang="en-US" dirty="0"/>
              <a:t>맨 뒤에 추가 가능</a:t>
            </a:r>
            <a:endParaRPr lang="en-US" altLang="ko-KR" dirty="0"/>
          </a:p>
          <a:p>
            <a:pPr lvl="1"/>
            <a:r>
              <a:rPr lang="ko-KR" altLang="en-US" dirty="0"/>
              <a:t>요소 객체는 인덱스를 이용하여 중간에 삽입 가능</a:t>
            </a:r>
            <a:endParaRPr lang="en-US" altLang="ko-KR" dirty="0"/>
          </a:p>
          <a:p>
            <a:pPr lvl="1"/>
            <a:r>
              <a:rPr lang="ko-KR" altLang="en-US" dirty="0"/>
              <a:t>맨 앞이나 맨 뒤에 요소를 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사용 가능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/>
              <a:t>LinkedList</a:t>
            </a:r>
            <a:r>
              <a:rPr lang="en-US" altLang="ko-KR" sz="2400" dirty="0"/>
              <a:t>&lt;String&gt;</a:t>
            </a:r>
            <a:r>
              <a:rPr lang="ko-KR" altLang="en-US" sz="2400" dirty="0"/>
              <a:t>의 내부 구성과 </a:t>
            </a:r>
            <a:r>
              <a:rPr lang="en-US" altLang="ko-KR" sz="2400" dirty="0"/>
              <a:t>put(), 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Collections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컬렉션에 대해 연산을 수행하고 결과로 컬렉션 리턴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컬렉션에 포함된 요소들을 </a:t>
            </a:r>
            <a:r>
              <a:rPr lang="ko-KR" altLang="en-US" dirty="0" err="1"/>
              <a:t>소팅하는</a:t>
            </a:r>
            <a:r>
              <a:rPr lang="ko-KR" altLang="en-US" dirty="0"/>
              <a:t> </a:t>
            </a:r>
            <a:r>
              <a:rPr lang="en-US" altLang="ko-KR" dirty="0"/>
              <a:t>sort()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요소의 순서를 반대로 하는 </a:t>
            </a:r>
            <a:r>
              <a:rPr lang="en-US" altLang="ko-KR" dirty="0"/>
              <a:t>reverse()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요소들의 최대</a:t>
            </a:r>
            <a:r>
              <a:rPr lang="en-US" altLang="ko-KR" dirty="0"/>
              <a:t>, </a:t>
            </a:r>
            <a:r>
              <a:rPr lang="ko-KR" altLang="en-US" dirty="0"/>
              <a:t>최솟값을 찾아내는 </a:t>
            </a:r>
            <a:r>
              <a:rPr lang="en-US" altLang="ko-KR" dirty="0"/>
              <a:t>max(), min()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특정 값을 검색하는 </a:t>
            </a:r>
            <a:r>
              <a:rPr lang="en-US" altLang="ko-KR" dirty="0" err="1"/>
              <a:t>binarySearch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7-8 : 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검색 등을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제네릭 클래스와 인터페이스</a:t>
            </a:r>
            <a:endParaRPr lang="en-US" altLang="ko-KR"/>
          </a:p>
          <a:p>
            <a:pPr lvl="1"/>
            <a:r>
              <a:rPr lang="ko-KR" altLang="en-US"/>
              <a:t>클래스나 인터페이스 선언부에 일반화된 타입 추가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제네릭 클래스 레퍼런스 변수 선언</a:t>
            </a:r>
            <a:endParaRPr lang="en-US" altLang="ko-KR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객체 생성 </a:t>
            </a:r>
            <a:r>
              <a:rPr lang="en-US" altLang="ko-KR" dirty="0"/>
              <a:t>– </a:t>
            </a:r>
            <a:r>
              <a:rPr lang="ko-KR" altLang="en-US" dirty="0"/>
              <a:t>구체화</a:t>
            </a:r>
            <a:r>
              <a:rPr lang="en-US" altLang="ko-KR" dirty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구체화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클래스에 구체적인 타입을 대입하여 객체 생성</a:t>
            </a:r>
            <a:endParaRPr lang="en-US" altLang="ko-KR" dirty="0"/>
          </a:p>
          <a:p>
            <a:pPr lvl="1"/>
            <a:r>
              <a:rPr lang="ko-KR" altLang="en-US" dirty="0"/>
              <a:t>컴파일러에 의해 이루어짐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구체화된 </a:t>
            </a:r>
            <a:r>
              <a:rPr lang="en-US" altLang="ko-KR" dirty="0" err="1"/>
              <a:t>MyClass</a:t>
            </a:r>
            <a:r>
              <a:rPr lang="en-US" altLang="ko-KR" dirty="0"/>
              <a:t>&lt;String&gt;</a:t>
            </a:r>
            <a:r>
              <a:rPr lang="ko-KR" altLang="en-US" dirty="0"/>
              <a:t>의 소스 코드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String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/>
              <a:t>Integer</a:t>
            </a:r>
            <a:r>
              <a:rPr lang="ko-KR" altLang="en-US" sz="1400" dirty="0"/>
              <a:t> 지정</a:t>
            </a:r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get()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T</a:t>
            </a:r>
            <a:r>
              <a:rPr lang="ko-KR" altLang="en-US" sz="1200" dirty="0"/>
              <a:t>가 </a:t>
            </a:r>
            <a:r>
              <a:rPr lang="en-US" altLang="ko-KR" sz="1200" dirty="0"/>
              <a:t>String</a:t>
            </a:r>
          </a:p>
          <a:p>
            <a:r>
              <a:rPr lang="ko-KR" altLang="en-US" sz="1200" dirty="0" err="1"/>
              <a:t>으로</a:t>
            </a:r>
            <a:r>
              <a:rPr lang="ko-KR" altLang="en-US" sz="1200" dirty="0"/>
              <a:t> 구체화</a:t>
            </a:r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구체화 오류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변수에 기본 타입은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ko-KR" altLang="en-US" sz="1600" dirty="0"/>
              <a:t> 사용 불가</a:t>
            </a:r>
            <a:endParaRPr lang="en-US" altLang="ko-KR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</a:t>
            </a:r>
            <a:r>
              <a:rPr lang="ko-KR" altLang="en-US" dirty="0" err="1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컬렉션은 </a:t>
            </a:r>
            <a:r>
              <a:rPr lang="ko-KR" altLang="en-US" dirty="0" err="1"/>
              <a:t>제네릭</a:t>
            </a:r>
            <a:r>
              <a:rPr lang="en-US" altLang="ko-KR" dirty="0"/>
              <a:t>(generics)</a:t>
            </a:r>
            <a:r>
              <a:rPr lang="ko-KR" altLang="en-US" dirty="0"/>
              <a:t> 기법으로 구현됨</a:t>
            </a:r>
            <a:endParaRPr lang="en-US" altLang="ko-KR" dirty="0"/>
          </a:p>
          <a:p>
            <a:r>
              <a:rPr lang="ko-KR" altLang="en-US" dirty="0">
                <a:sym typeface="Wingdings" pitchFamily="2" charset="2"/>
              </a:rPr>
              <a:t>컬렉션의 요소는 객체만 가능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기본적으로 </a:t>
            </a:r>
            <a:r>
              <a:rPr lang="en-US" altLang="ko-KR" dirty="0" err="1">
                <a:sym typeface="Wingdings" pitchFamily="2" charset="2"/>
              </a:rPr>
              <a:t>int</a:t>
            </a:r>
            <a:r>
              <a:rPr lang="en-US" altLang="ko-KR" dirty="0">
                <a:sym typeface="Wingdings" pitchFamily="2" charset="2"/>
              </a:rPr>
              <a:t>, char, double </a:t>
            </a:r>
            <a:r>
              <a:rPr lang="ko-KR" altLang="en-US" dirty="0">
                <a:sym typeface="Wingdings" pitchFamily="2" charset="2"/>
              </a:rPr>
              <a:t>등의 기본 타입 사용 불가</a:t>
            </a:r>
            <a:endParaRPr lang="en-US" altLang="ko-KR" dirty="0">
              <a:sym typeface="Wingdings" pitchFamily="2" charset="2"/>
            </a:endParaRPr>
          </a:p>
          <a:p>
            <a:pPr lvl="2"/>
            <a:r>
              <a:rPr lang="en-US" altLang="ko-KR" dirty="0">
                <a:sym typeface="Wingdings" pitchFamily="2" charset="2"/>
              </a:rPr>
              <a:t>JDK 1.5</a:t>
            </a:r>
            <a:r>
              <a:rPr lang="ko-KR" altLang="en-US" dirty="0">
                <a:sym typeface="Wingdings" pitchFamily="2" charset="2"/>
              </a:rPr>
              <a:t>부터 자동 </a:t>
            </a:r>
            <a:r>
              <a:rPr lang="ko-KR" altLang="en-US" dirty="0" err="1">
                <a:sym typeface="Wingdings" pitchFamily="2" charset="2"/>
              </a:rPr>
              <a:t>박싱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 err="1">
                <a:sym typeface="Wingdings" pitchFamily="2" charset="2"/>
              </a:rPr>
              <a:t>언박싱으로</a:t>
            </a:r>
            <a:r>
              <a:rPr lang="ko-KR" altLang="en-US" dirty="0">
                <a:sym typeface="Wingdings" pitchFamily="2" charset="2"/>
              </a:rPr>
              <a:t> 기본 타입 값을 객체로 자동 변환</a:t>
            </a:r>
            <a:endParaRPr lang="en-US" altLang="ko-KR" dirty="0">
              <a:sym typeface="Wingdings" pitchFamily="2" charset="2"/>
            </a:endParaRPr>
          </a:p>
          <a:p>
            <a:r>
              <a:rPr lang="ko-KR" altLang="en-US" dirty="0" err="1"/>
              <a:t>제네릭</a:t>
            </a:r>
            <a:endParaRPr lang="en-US" altLang="ko-KR" dirty="0"/>
          </a:p>
          <a:p>
            <a:pPr lvl="1"/>
            <a:r>
              <a:rPr lang="ko-KR" altLang="en-US" dirty="0"/>
              <a:t>특정 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사례</a:t>
            </a:r>
            <a:endParaRPr lang="en-US" altLang="ko-KR" dirty="0"/>
          </a:p>
          <a:p>
            <a:pPr lvl="2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: Stack&lt;E&gt;</a:t>
            </a:r>
          </a:p>
          <a:p>
            <a:pPr lvl="3"/>
            <a:r>
              <a:rPr lang="en-US" altLang="ko-KR" dirty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/>
              <a:t>정수만 다루는 </a:t>
            </a:r>
            <a:r>
              <a:rPr lang="ko-KR" altLang="en-US" dirty="0" err="1"/>
              <a:t>스택</a:t>
            </a:r>
            <a:r>
              <a:rPr lang="ko-KR" altLang="en-US" dirty="0"/>
              <a:t> </a:t>
            </a:r>
            <a:r>
              <a:rPr lang="en-US" altLang="ko-KR" dirty="0"/>
              <a:t>Stack</a:t>
            </a:r>
            <a:r>
              <a:rPr lang="en-US" altLang="ko-KR" dirty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>
                <a:sym typeface="Wingdings" pitchFamily="2" charset="2"/>
              </a:rPr>
              <a:t>문자열만 다루는 </a:t>
            </a:r>
            <a:r>
              <a:rPr lang="ko-KR" altLang="en-US" dirty="0" err="1">
                <a:sym typeface="Wingdings" pitchFamily="2" charset="2"/>
              </a:rPr>
              <a:t>스택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Stack&lt;String&gt;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타입</a:t>
            </a:r>
            <a:r>
              <a:rPr lang="en-US" altLang="ko-KR" dirty="0"/>
              <a:t> </a:t>
            </a:r>
            <a:r>
              <a:rPr lang="ko-KR" altLang="en-US" dirty="0"/>
              <a:t>매개 변수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/>
              <a:t>사이에 하나의 대문자를 타입 매개변수로 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매개변수는 나중에 실제 타입으로 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7-9 :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스택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Object 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 0;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 = new Object [10];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push(T item)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10)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[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T pop() {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 == 0)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	return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--;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return 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&lt;String&gt;()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(1);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intStack.pop</a:t>
            </a:r>
            <a:r>
              <a:rPr lang="en-US" altLang="ko-KR" sz="1200" dirty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제네릭과</a:t>
            </a:r>
            <a:r>
              <a:rPr lang="ko-KR" altLang="en-US" dirty="0"/>
              <a:t>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제네릭에서</a:t>
            </a:r>
            <a:r>
              <a:rPr lang="ko-KR" altLang="en-US" dirty="0"/>
              <a:t> 배열의 제한</a:t>
            </a: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허용하지 않음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타입의 배열도 허용되지 않음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앞 예제에서는 </a:t>
            </a:r>
            <a:r>
              <a:rPr lang="en-US" altLang="ko-KR" dirty="0"/>
              <a:t>Object </a:t>
            </a:r>
            <a:r>
              <a:rPr lang="ko-KR" altLang="en-US" dirty="0"/>
              <a:t>타입으로 배열 생성 후 실제 사용할 때 타입 캐스팅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타입 매개변수의 배열에 </a:t>
            </a:r>
            <a:r>
              <a:rPr lang="ko-KR" altLang="en-US" dirty="0" err="1"/>
              <a:t>레퍼런스는</a:t>
            </a:r>
            <a:r>
              <a:rPr lang="ko-KR" altLang="en-US" dirty="0"/>
              <a:t> 허용</a:t>
            </a:r>
            <a:endParaRPr lang="en-US" altLang="ko-KR" dirty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en-US" altLang="ko-KR" dirty="0"/>
              <a:t> </a:t>
            </a:r>
            <a:r>
              <a:rPr lang="ko-KR" altLang="en-US"/>
              <a:t>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선언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호출할 때는 컴파일러가 </a:t>
            </a:r>
            <a:r>
              <a:rPr lang="ko-KR" altLang="en-US" dirty="0" err="1"/>
              <a:t>메소드의</a:t>
            </a:r>
            <a:r>
              <a:rPr lang="ko-KR" altLang="en-US" dirty="0"/>
              <a:t> 인자를 통해 이미 타입을 알고 있으므로 타입을 명시하지 않아도 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/>
              <a:t>		for (int i = 0; i &lt; a.length; i++)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gs.push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7-10 : </a:t>
            </a:r>
            <a:r>
              <a:rPr lang="ko-KR" altLang="en-US" dirty="0" err="1"/>
              <a:t>스택의</a:t>
            </a:r>
            <a:r>
              <a:rPr lang="ko-KR" altLang="en-US" dirty="0"/>
              <a:t> 내용을 반대로 만드는 </a:t>
            </a:r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// T</a:t>
            </a:r>
            <a:r>
              <a:rPr lang="ko-KR" altLang="en-US" sz="1200" dirty="0"/>
              <a:t>가 타입 매개 변수인 제네릭 </a:t>
            </a:r>
            <a:r>
              <a:rPr lang="ko-KR" altLang="en-US" sz="1200" dirty="0" err="1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while (true) {</a:t>
            </a:r>
          </a:p>
          <a:p>
            <a:pPr defTabSz="180000"/>
            <a:r>
              <a:rPr lang="en-US" altLang="ko-KR" sz="1200" dirty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/>
              <a:t>			if 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/>
              <a:t>				break;</a:t>
            </a:r>
          </a:p>
          <a:p>
            <a:pPr defTabSz="180000"/>
            <a:r>
              <a:rPr lang="en-US" altLang="ko-KR" sz="1200" dirty="0"/>
              <a:t>			else 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s.push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Double </a:t>
            </a:r>
            <a:r>
              <a:rPr lang="ko-KR" altLang="en-US" sz="1200" dirty="0"/>
              <a:t>타입의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 </a:t>
            </a:r>
            <a:r>
              <a:rPr lang="ko-KR" altLang="en-US" sz="1200" dirty="0"/>
              <a:t>생성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 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</a:t>
            </a:r>
          </a:p>
          <a:p>
            <a:pPr defTabSz="180000"/>
            <a:r>
              <a:rPr lang="en-US" altLang="ko-KR" sz="1200" b="1" dirty="0"/>
              <a:t>				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&lt;Double&gt;(); 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5</a:t>
            </a:r>
            <a:r>
              <a:rPr lang="ko-KR" altLang="en-US" sz="1200" dirty="0"/>
              <a:t>개의 요소를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</a:t>
            </a:r>
            <a:r>
              <a:rPr lang="en-US" altLang="ko-KR" sz="1200" dirty="0"/>
              <a:t>push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gs.push</a:t>
            </a:r>
            <a:r>
              <a:rPr lang="en-US" altLang="ko-KR" sz="1200" dirty="0"/>
              <a:t>(new Double(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 = reverse(</a:t>
            </a:r>
            <a:r>
              <a:rPr lang="en-US" altLang="ko-KR" sz="1200" b="1" dirty="0" err="1"/>
              <a:t>gs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(gs.pop());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장점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컴파일 시에 타입이 결정되어 보다 안전한 프로그래밍 가능</a:t>
            </a:r>
            <a:endParaRPr lang="en-US" altLang="ko-KR" dirty="0"/>
          </a:p>
          <a:p>
            <a:pPr lvl="1"/>
            <a:r>
              <a:rPr lang="ko-KR" altLang="en-US" dirty="0"/>
              <a:t>런타임 타입 충돌 문제 방지</a:t>
            </a:r>
            <a:endParaRPr lang="en-US" altLang="ko-KR" dirty="0"/>
          </a:p>
          <a:p>
            <a:pPr lvl="1"/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방지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593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제네릭의</a:t>
            </a:r>
            <a:r>
              <a:rPr lang="ko-KR" altLang="en-US" dirty="0"/>
              <a:t> 기본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JDK 1.5</a:t>
            </a:r>
            <a:r>
              <a:rPr lang="ko-KR" altLang="en-US" dirty="0"/>
              <a:t>에서 도입</a:t>
            </a:r>
            <a:r>
              <a:rPr lang="en-US" altLang="ko-KR" dirty="0"/>
              <a:t>(2004</a:t>
            </a:r>
            <a:r>
              <a:rPr lang="ko-KR" altLang="en-US" dirty="0"/>
              <a:t>년 기점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모든 종류의 데이터 타입을 다룰 수 있도록 일반화된 타입 매개 변수로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작성하는 기법</a:t>
            </a:r>
            <a:endParaRPr lang="en-US" altLang="ko-KR" dirty="0"/>
          </a:p>
          <a:p>
            <a:pPr lvl="1"/>
            <a:r>
              <a:rPr lang="en-US" altLang="ko-KR" dirty="0"/>
              <a:t>C++</a:t>
            </a:r>
            <a:r>
              <a:rPr lang="ko-KR" altLang="en-US" dirty="0"/>
              <a:t>의 템플릿</a:t>
            </a:r>
            <a:r>
              <a:rPr lang="en-US" altLang="ko-KR" dirty="0"/>
              <a:t>(template)</a:t>
            </a:r>
            <a:r>
              <a:rPr lang="ko-KR" altLang="en-US" dirty="0"/>
              <a:t>과 동일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문자열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제네릭</a:t>
            </a:r>
            <a:r>
              <a:rPr lang="ko-KR" altLang="en-US" dirty="0"/>
              <a:t> </a:t>
            </a:r>
            <a:r>
              <a:rPr lang="en-US" altLang="ko-KR" dirty="0"/>
              <a:t>Stack&lt;E&gt; </a:t>
            </a:r>
            <a:r>
              <a:rPr lang="ko-KR" altLang="en-US" dirty="0"/>
              <a:t>클래스의 </a:t>
            </a:r>
            <a:r>
              <a:rPr lang="en-US" altLang="ko-KR" dirty="0"/>
              <a:t>JDK </a:t>
            </a:r>
            <a:r>
              <a:rPr lang="ko-KR" altLang="en-US" dirty="0"/>
              <a:t>매뉴얼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6792"/>
            <a:ext cx="6593850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Vector&lt;E&gt;</a:t>
            </a:r>
            <a:r>
              <a:rPr lang="ko-KR" altLang="en-US" dirty="0"/>
              <a:t>의 특성</a:t>
            </a:r>
            <a:endParaRPr lang="en-US" altLang="ko-KR" dirty="0"/>
          </a:p>
          <a:p>
            <a:pPr lvl="1"/>
            <a:r>
              <a:rPr lang="en-US" altLang="ko-KR" dirty="0" err="1"/>
              <a:t>java.util.Vector</a:t>
            </a:r>
            <a:endParaRPr lang="en-US" altLang="ko-KR" dirty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요소로 사용할 특정 타입으로 구체화</a:t>
            </a:r>
            <a:endParaRPr lang="en-US" altLang="ko-KR" dirty="0"/>
          </a:p>
          <a:p>
            <a:pPr lvl="1"/>
            <a:r>
              <a:rPr lang="ko-KR" altLang="en-US" dirty="0"/>
              <a:t>여러 객체들을 삽입</a:t>
            </a:r>
            <a:r>
              <a:rPr lang="en-US" altLang="ko-KR" dirty="0"/>
              <a:t>,</a:t>
            </a:r>
            <a:r>
              <a:rPr lang="ko-KR" altLang="en-US" dirty="0"/>
              <a:t> 삭제</a:t>
            </a:r>
            <a:r>
              <a:rPr lang="en-US" altLang="ko-KR" dirty="0"/>
              <a:t>,</a:t>
            </a:r>
            <a:r>
              <a:rPr lang="ko-KR" altLang="en-US" dirty="0"/>
              <a:t> 검색하는 컨테이너 클래스</a:t>
            </a:r>
            <a:endParaRPr lang="en-US" altLang="ko-KR" dirty="0"/>
          </a:p>
          <a:p>
            <a:pPr lvl="2"/>
            <a:r>
              <a:rPr lang="ko-KR" altLang="en-US" dirty="0"/>
              <a:t>배열의 길이 제한 극복</a:t>
            </a:r>
            <a:endParaRPr lang="en-US" altLang="ko-KR" dirty="0"/>
          </a:p>
          <a:p>
            <a:pPr lvl="2"/>
            <a:r>
              <a:rPr lang="ko-KR" altLang="en-US" dirty="0"/>
              <a:t>원소의 개수가 넘쳐나면 자동으로 길이 조절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 객체</a:t>
            </a:r>
            <a:r>
              <a:rPr lang="en-US" altLang="ko-KR" dirty="0"/>
              <a:t> </a:t>
            </a:r>
            <a:r>
              <a:rPr lang="ko-KR" altLang="en-US" dirty="0"/>
              <a:t>삽입</a:t>
            </a:r>
            <a:endParaRPr lang="en-US" altLang="ko-KR" dirty="0"/>
          </a:p>
          <a:p>
            <a:pPr lvl="2"/>
            <a:r>
              <a:rPr lang="ko-KR" altLang="en-US" dirty="0"/>
              <a:t>벡터의 맨 뒤에 객체 추가</a:t>
            </a:r>
            <a:endParaRPr lang="en-US" altLang="ko-KR" dirty="0"/>
          </a:p>
          <a:p>
            <a:pPr lvl="2"/>
            <a:r>
              <a:rPr lang="ko-KR" altLang="en-US" dirty="0"/>
              <a:t>벡터 중간에 객체 삽입</a:t>
            </a:r>
            <a:endParaRPr lang="en-US" altLang="ko-KR" dirty="0"/>
          </a:p>
          <a:p>
            <a:pPr lvl="1"/>
            <a:r>
              <a:rPr lang="en-US" altLang="ko-KR" dirty="0"/>
              <a:t>Vector</a:t>
            </a:r>
            <a:r>
              <a:rPr lang="ko-KR" altLang="en-US" dirty="0"/>
              <a:t>에서 객체 삭제</a:t>
            </a:r>
            <a:endParaRPr lang="en-US" altLang="ko-KR" dirty="0"/>
          </a:p>
          <a:p>
            <a:pPr lvl="2"/>
            <a:r>
              <a:rPr lang="ko-KR" altLang="en-US" dirty="0"/>
              <a:t>임의의 위치에 있는 객체 삭제 가능 </a:t>
            </a:r>
            <a:r>
              <a:rPr lang="en-US" altLang="ko-KR" dirty="0"/>
              <a:t>: </a:t>
            </a:r>
            <a:r>
              <a:rPr lang="ko-KR" altLang="en-US" dirty="0"/>
              <a:t>객체 삭제 후 자동 자리 이동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Vector&lt;Integer&gt; </a:t>
            </a:r>
            <a:r>
              <a:rPr lang="ko-KR" altLang="en-US" dirty="0"/>
              <a:t>컬렉션 내부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타입 매개 변수 </a:t>
            </a:r>
            <a:r>
              <a:rPr lang="ko-KR" altLang="en-US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Vector&lt;</a:t>
            </a:r>
            <a:r>
              <a:rPr lang="en-US" altLang="ko-KR" sz="1400" dirty="0">
                <a:solidFill>
                  <a:srgbClr val="FF0000"/>
                </a:solidFill>
              </a:rPr>
              <a:t>Integer</a:t>
            </a:r>
            <a:r>
              <a:rPr lang="en-US" altLang="ko-KR" sz="1400" dirty="0"/>
              <a:t>&gt;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타입 매개 변수를 사용하여야 함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99592" y="1700808"/>
            <a:ext cx="6645369" cy="4862595"/>
            <a:chOff x="899592" y="1700808"/>
            <a:chExt cx="6645369" cy="48625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700808"/>
              <a:ext cx="6645369" cy="4862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971600" y="4271957"/>
              <a:ext cx="1224136" cy="442674"/>
            </a:xfrm>
            <a:prstGeom prst="wedgeRoundRectCallout">
              <a:avLst>
                <a:gd name="adj1" fmla="val 91794"/>
                <a:gd name="adj2" fmla="val -1577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Vector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로만 사용하면 경고 발생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638101" y="374135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2237" y="373120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165993" y="4140286"/>
              <a:ext cx="3286125" cy="85725"/>
            </a:xfrm>
            <a:custGeom>
              <a:avLst/>
              <a:gdLst>
                <a:gd name="connsiteX0" fmla="*/ 0 w 3286125"/>
                <a:gd name="connsiteY0" fmla="*/ 28575 h 85725"/>
                <a:gd name="connsiteX1" fmla="*/ 200025 w 3286125"/>
                <a:gd name="connsiteY1" fmla="*/ 9525 h 85725"/>
                <a:gd name="connsiteX2" fmla="*/ 314325 w 3286125"/>
                <a:gd name="connsiteY2" fmla="*/ 19050 h 85725"/>
                <a:gd name="connsiteX3" fmla="*/ 352425 w 3286125"/>
                <a:gd name="connsiteY3" fmla="*/ 28575 h 85725"/>
                <a:gd name="connsiteX4" fmla="*/ 885825 w 3286125"/>
                <a:gd name="connsiteY4" fmla="*/ 38100 h 85725"/>
                <a:gd name="connsiteX5" fmla="*/ 923925 w 3286125"/>
                <a:gd name="connsiteY5" fmla="*/ 57150 h 85725"/>
                <a:gd name="connsiteX6" fmla="*/ 952500 w 3286125"/>
                <a:gd name="connsiteY6" fmla="*/ 76200 h 85725"/>
                <a:gd name="connsiteX7" fmla="*/ 990600 w 3286125"/>
                <a:gd name="connsiteY7" fmla="*/ 85725 h 85725"/>
                <a:gd name="connsiteX8" fmla="*/ 1114425 w 3286125"/>
                <a:gd name="connsiteY8" fmla="*/ 76200 h 85725"/>
                <a:gd name="connsiteX9" fmla="*/ 1152525 w 3286125"/>
                <a:gd name="connsiteY9" fmla="*/ 57150 h 85725"/>
                <a:gd name="connsiteX10" fmla="*/ 1200150 w 3286125"/>
                <a:gd name="connsiteY10" fmla="*/ 47625 h 85725"/>
                <a:gd name="connsiteX11" fmla="*/ 1238250 w 3286125"/>
                <a:gd name="connsiteY11" fmla="*/ 28575 h 85725"/>
                <a:gd name="connsiteX12" fmla="*/ 1381125 w 3286125"/>
                <a:gd name="connsiteY12" fmla="*/ 47625 h 85725"/>
                <a:gd name="connsiteX13" fmla="*/ 1409700 w 3286125"/>
                <a:gd name="connsiteY13" fmla="*/ 57150 h 85725"/>
                <a:gd name="connsiteX14" fmla="*/ 1447800 w 3286125"/>
                <a:gd name="connsiteY14" fmla="*/ 66675 h 85725"/>
                <a:gd name="connsiteX15" fmla="*/ 1590675 w 3286125"/>
                <a:gd name="connsiteY15" fmla="*/ 57150 h 85725"/>
                <a:gd name="connsiteX16" fmla="*/ 1676400 w 3286125"/>
                <a:gd name="connsiteY16" fmla="*/ 19050 h 85725"/>
                <a:gd name="connsiteX17" fmla="*/ 1714500 w 3286125"/>
                <a:gd name="connsiteY17" fmla="*/ 9525 h 85725"/>
                <a:gd name="connsiteX18" fmla="*/ 1771650 w 3286125"/>
                <a:gd name="connsiteY18" fmla="*/ 19050 h 85725"/>
                <a:gd name="connsiteX19" fmla="*/ 1809750 w 3286125"/>
                <a:gd name="connsiteY19" fmla="*/ 47625 h 85725"/>
                <a:gd name="connsiteX20" fmla="*/ 1943100 w 3286125"/>
                <a:gd name="connsiteY20" fmla="*/ 38100 h 85725"/>
                <a:gd name="connsiteX21" fmla="*/ 2000250 w 3286125"/>
                <a:gd name="connsiteY21" fmla="*/ 28575 h 85725"/>
                <a:gd name="connsiteX22" fmla="*/ 2238375 w 3286125"/>
                <a:gd name="connsiteY22" fmla="*/ 47625 h 85725"/>
                <a:gd name="connsiteX23" fmla="*/ 2381250 w 3286125"/>
                <a:gd name="connsiteY23" fmla="*/ 28575 h 85725"/>
                <a:gd name="connsiteX24" fmla="*/ 2438400 w 3286125"/>
                <a:gd name="connsiteY24" fmla="*/ 9525 h 85725"/>
                <a:gd name="connsiteX25" fmla="*/ 2514600 w 3286125"/>
                <a:gd name="connsiteY25" fmla="*/ 38100 h 85725"/>
                <a:gd name="connsiteX26" fmla="*/ 2571750 w 3286125"/>
                <a:gd name="connsiteY26" fmla="*/ 47625 h 85725"/>
                <a:gd name="connsiteX27" fmla="*/ 2695575 w 3286125"/>
                <a:gd name="connsiteY27" fmla="*/ 38100 h 85725"/>
                <a:gd name="connsiteX28" fmla="*/ 2752725 w 3286125"/>
                <a:gd name="connsiteY28" fmla="*/ 19050 h 85725"/>
                <a:gd name="connsiteX29" fmla="*/ 2800350 w 3286125"/>
                <a:gd name="connsiteY29" fmla="*/ 9525 h 85725"/>
                <a:gd name="connsiteX30" fmla="*/ 2847975 w 3286125"/>
                <a:gd name="connsiteY30" fmla="*/ 19050 h 85725"/>
                <a:gd name="connsiteX31" fmla="*/ 2886075 w 3286125"/>
                <a:gd name="connsiteY31" fmla="*/ 47625 h 85725"/>
                <a:gd name="connsiteX32" fmla="*/ 2914650 w 3286125"/>
                <a:gd name="connsiteY32" fmla="*/ 57150 h 85725"/>
                <a:gd name="connsiteX33" fmla="*/ 3009900 w 3286125"/>
                <a:gd name="connsiteY33" fmla="*/ 47625 h 85725"/>
                <a:gd name="connsiteX34" fmla="*/ 3181350 w 3286125"/>
                <a:gd name="connsiteY34" fmla="*/ 38100 h 85725"/>
                <a:gd name="connsiteX35" fmla="*/ 3286125 w 3286125"/>
                <a:gd name="connsiteY3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86125" h="85725">
                  <a:moveTo>
                    <a:pt x="0" y="28575"/>
                  </a:moveTo>
                  <a:cubicBezTo>
                    <a:pt x="66675" y="22225"/>
                    <a:pt x="133079" y="11554"/>
                    <a:pt x="200025" y="9525"/>
                  </a:cubicBezTo>
                  <a:cubicBezTo>
                    <a:pt x="238240" y="8367"/>
                    <a:pt x="276388" y="14308"/>
                    <a:pt x="314325" y="19050"/>
                  </a:cubicBezTo>
                  <a:cubicBezTo>
                    <a:pt x="327315" y="20674"/>
                    <a:pt x="339341" y="28139"/>
                    <a:pt x="352425" y="28575"/>
                  </a:cubicBezTo>
                  <a:cubicBezTo>
                    <a:pt x="530155" y="34499"/>
                    <a:pt x="708025" y="34925"/>
                    <a:pt x="885825" y="38100"/>
                  </a:cubicBezTo>
                  <a:cubicBezTo>
                    <a:pt x="898525" y="44450"/>
                    <a:pt x="911597" y="50105"/>
                    <a:pt x="923925" y="57150"/>
                  </a:cubicBezTo>
                  <a:cubicBezTo>
                    <a:pt x="933864" y="62830"/>
                    <a:pt x="941978" y="71691"/>
                    <a:pt x="952500" y="76200"/>
                  </a:cubicBezTo>
                  <a:cubicBezTo>
                    <a:pt x="964532" y="81357"/>
                    <a:pt x="977900" y="82550"/>
                    <a:pt x="990600" y="85725"/>
                  </a:cubicBezTo>
                  <a:cubicBezTo>
                    <a:pt x="1031875" y="82550"/>
                    <a:pt x="1073658" y="83394"/>
                    <a:pt x="1114425" y="76200"/>
                  </a:cubicBezTo>
                  <a:cubicBezTo>
                    <a:pt x="1128408" y="73732"/>
                    <a:pt x="1139055" y="61640"/>
                    <a:pt x="1152525" y="57150"/>
                  </a:cubicBezTo>
                  <a:cubicBezTo>
                    <a:pt x="1167884" y="52030"/>
                    <a:pt x="1184275" y="50800"/>
                    <a:pt x="1200150" y="47625"/>
                  </a:cubicBezTo>
                  <a:cubicBezTo>
                    <a:pt x="1212850" y="41275"/>
                    <a:pt x="1224051" y="28575"/>
                    <a:pt x="1238250" y="28575"/>
                  </a:cubicBezTo>
                  <a:cubicBezTo>
                    <a:pt x="1286296" y="28575"/>
                    <a:pt x="1333732" y="39726"/>
                    <a:pt x="1381125" y="47625"/>
                  </a:cubicBezTo>
                  <a:cubicBezTo>
                    <a:pt x="1391029" y="49276"/>
                    <a:pt x="1400046" y="54392"/>
                    <a:pt x="1409700" y="57150"/>
                  </a:cubicBezTo>
                  <a:cubicBezTo>
                    <a:pt x="1422287" y="60746"/>
                    <a:pt x="1435100" y="63500"/>
                    <a:pt x="1447800" y="66675"/>
                  </a:cubicBezTo>
                  <a:cubicBezTo>
                    <a:pt x="1495425" y="63500"/>
                    <a:pt x="1543236" y="62421"/>
                    <a:pt x="1590675" y="57150"/>
                  </a:cubicBezTo>
                  <a:cubicBezTo>
                    <a:pt x="1612723" y="54700"/>
                    <a:pt x="1666978" y="22819"/>
                    <a:pt x="1676400" y="19050"/>
                  </a:cubicBezTo>
                  <a:cubicBezTo>
                    <a:pt x="1688555" y="14188"/>
                    <a:pt x="1701800" y="12700"/>
                    <a:pt x="1714500" y="9525"/>
                  </a:cubicBezTo>
                  <a:cubicBezTo>
                    <a:pt x="1733550" y="12700"/>
                    <a:pt x="1753719" y="11877"/>
                    <a:pt x="1771650" y="19050"/>
                  </a:cubicBezTo>
                  <a:cubicBezTo>
                    <a:pt x="1786390" y="24946"/>
                    <a:pt x="1793972" y="45872"/>
                    <a:pt x="1809750" y="47625"/>
                  </a:cubicBezTo>
                  <a:cubicBezTo>
                    <a:pt x="1854041" y="52546"/>
                    <a:pt x="1898650" y="41275"/>
                    <a:pt x="1943100" y="38100"/>
                  </a:cubicBezTo>
                  <a:cubicBezTo>
                    <a:pt x="1962150" y="34925"/>
                    <a:pt x="1980937" y="28575"/>
                    <a:pt x="2000250" y="28575"/>
                  </a:cubicBezTo>
                  <a:cubicBezTo>
                    <a:pt x="2172760" y="28575"/>
                    <a:pt x="2143478" y="23901"/>
                    <a:pt x="2238375" y="47625"/>
                  </a:cubicBezTo>
                  <a:cubicBezTo>
                    <a:pt x="2286000" y="41275"/>
                    <a:pt x="2334052" y="37565"/>
                    <a:pt x="2381250" y="28575"/>
                  </a:cubicBezTo>
                  <a:cubicBezTo>
                    <a:pt x="2400976" y="24818"/>
                    <a:pt x="2418419" y="11523"/>
                    <a:pt x="2438400" y="9525"/>
                  </a:cubicBezTo>
                  <a:cubicBezTo>
                    <a:pt x="2467845" y="6580"/>
                    <a:pt x="2489120" y="30456"/>
                    <a:pt x="2514600" y="38100"/>
                  </a:cubicBezTo>
                  <a:cubicBezTo>
                    <a:pt x="2533098" y="43649"/>
                    <a:pt x="2552700" y="44450"/>
                    <a:pt x="2571750" y="47625"/>
                  </a:cubicBezTo>
                  <a:cubicBezTo>
                    <a:pt x="2613025" y="44450"/>
                    <a:pt x="2654685" y="44556"/>
                    <a:pt x="2695575" y="38100"/>
                  </a:cubicBezTo>
                  <a:cubicBezTo>
                    <a:pt x="2715410" y="34968"/>
                    <a:pt x="2733352" y="24334"/>
                    <a:pt x="2752725" y="19050"/>
                  </a:cubicBezTo>
                  <a:cubicBezTo>
                    <a:pt x="2768344" y="14790"/>
                    <a:pt x="2784475" y="12700"/>
                    <a:pt x="2800350" y="9525"/>
                  </a:cubicBezTo>
                  <a:cubicBezTo>
                    <a:pt x="2816225" y="12700"/>
                    <a:pt x="2833181" y="12475"/>
                    <a:pt x="2847975" y="19050"/>
                  </a:cubicBezTo>
                  <a:cubicBezTo>
                    <a:pt x="2862482" y="25497"/>
                    <a:pt x="2872292" y="39749"/>
                    <a:pt x="2886075" y="47625"/>
                  </a:cubicBezTo>
                  <a:cubicBezTo>
                    <a:pt x="2894792" y="52606"/>
                    <a:pt x="2905125" y="53975"/>
                    <a:pt x="2914650" y="57150"/>
                  </a:cubicBezTo>
                  <a:cubicBezTo>
                    <a:pt x="2946400" y="53975"/>
                    <a:pt x="2978073" y="49898"/>
                    <a:pt x="3009900" y="47625"/>
                  </a:cubicBezTo>
                  <a:cubicBezTo>
                    <a:pt x="3066993" y="43547"/>
                    <a:pt x="3124730" y="46488"/>
                    <a:pt x="3181350" y="38100"/>
                  </a:cubicBezTo>
                  <a:cubicBezTo>
                    <a:pt x="3225147" y="31612"/>
                    <a:pt x="3251604" y="17260"/>
                    <a:pt x="328612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2980</TotalTime>
  <Words>2668</Words>
  <Application>Microsoft Office PowerPoint</Application>
  <PresentationFormat>화면 슬라이드 쇼(4:3)</PresentationFormat>
  <Paragraphs>836</Paragraphs>
  <Slides>45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자바의 타입 추론 기능의 진화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put(),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  <vt:lpstr>제네릭의 장점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180</cp:revision>
  <dcterms:created xsi:type="dcterms:W3CDTF">2011-08-27T14:53:28Z</dcterms:created>
  <dcterms:modified xsi:type="dcterms:W3CDTF">2019-11-14T06:40:00Z</dcterms:modified>
</cp:coreProperties>
</file>